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84048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vetica Neue" panose="02000503000000020004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gUZ/EanI988gELEzf8evnhnh3My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43ED59-20C7-4FDF-8DCA-8A14D1AA1C8C}" name="Microsoft Office User" initials="MOU" userId="Microsoft Office User" providerId="None"/>
  <p188:author id="{69476EAC-FB54-8C2F-AB79-40A1C2D50B41}" name="Nicholas Kathios" initials="NK" userId="S::kathios.n@northeastern.edu::77c2cf40-b9b3-4832-a38c-f57aba02b3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161E8"/>
    <a:srgbClr val="F50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86609"/>
  </p:normalViewPr>
  <p:slideViewPr>
    <p:cSldViewPr snapToGrid="0" snapToObjects="1">
      <p:cViewPr>
        <p:scale>
          <a:sx n="50" d="100"/>
          <a:sy n="50" d="100"/>
        </p:scale>
        <p:origin x="856" y="-5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customschemas.google.com/relationships/presentationmetadata" Target="metadata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This poster was inspired by the “reminiscence bump” effect, or the tendency of older adults to be able to recall a disproportionately high amount of autobiographical memories from their adolescence &amp; young adulthood compared to any other time across the lifespan.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 fact, neurodevelopment in adolescence seems to support this suggestion, as adolescence is a time in which individuals are highly sensitive to rewards. This sensitivity has been attributed to the rapid maturation of subcortical reward regions during this time, and circuit-based models suggest that regulatory mPFC connections to the reward system develop throughout adolescence.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Importantly, these regions &amp; connections are quite important in pleasurable music experiences, which involve interactions between the auditory system + reward regions, facilitated by the anterior insula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291840" y="6285233"/>
            <a:ext cx="37307520" cy="1337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86400" y="20171413"/>
            <a:ext cx="32918400" cy="927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9761854" y="3479167"/>
            <a:ext cx="24367493" cy="3785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19868515" y="13585826"/>
            <a:ext cx="32546293" cy="946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666116" y="4396107"/>
            <a:ext cx="32546293" cy="278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994662" y="9574541"/>
            <a:ext cx="37856160" cy="1597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994662" y="25701001"/>
            <a:ext cx="37856160" cy="8401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9600"/>
              <a:buNone/>
              <a:defRPr sz="9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8640"/>
              <a:buNone/>
              <a:defRPr sz="864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22199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023237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023242" y="9414513"/>
            <a:ext cx="18568032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023242" y="14028420"/>
            <a:ext cx="18568032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22219922" y="9414513"/>
            <a:ext cx="18659477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22219922" y="14028420"/>
            <a:ext cx="18659477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120396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marL="914400" lvl="1" indent="-108204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marL="1371600" lvl="2" indent="-96012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marL="1828800" lvl="3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marL="2286000" lvl="4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marL="2743200" lvl="5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marL="3200400" lvl="6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marL="3657600" lvl="7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marL="4114800" lvl="8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6E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sz="211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1082040" algn="l" rtl="0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sz="1343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6012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sz="11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3820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7724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.png"/><Relationship Id="rId18" Type="http://schemas.openxmlformats.org/officeDocument/2006/relationships/image" Target="../media/image7.jpg"/><Relationship Id="rId26" Type="http://schemas.openxmlformats.org/officeDocument/2006/relationships/image" Target="../media/image15.jpg"/><Relationship Id="rId3" Type="http://schemas.openxmlformats.org/officeDocument/2006/relationships/hyperlink" Target="https://doi.org/10.3758/BF03211330" TargetMode="External"/><Relationship Id="rId21" Type="http://schemas.openxmlformats.org/officeDocument/2006/relationships/image" Target="../media/image10.png"/><Relationship Id="rId34" Type="http://schemas.openxmlformats.org/officeDocument/2006/relationships/image" Target="../media/image23.png"/><Relationship Id="rId7" Type="http://schemas.openxmlformats.org/officeDocument/2006/relationships/hyperlink" Target="https://doi.org/10.1111/nyas.14241" TargetMode="External"/><Relationship Id="rId12" Type="http://schemas.openxmlformats.org/officeDocument/2006/relationships/image" Target="../media/image1.png"/><Relationship Id="rId17" Type="http://schemas.openxmlformats.org/officeDocument/2006/relationships/image" Target="../media/image6.jpg"/><Relationship Id="rId25" Type="http://schemas.openxmlformats.org/officeDocument/2006/relationships/image" Target="../media/image14.jpg"/><Relationship Id="rId3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5.jpg"/><Relationship Id="rId20" Type="http://schemas.openxmlformats.org/officeDocument/2006/relationships/image" Target="../media/image9.png"/><Relationship Id="rId29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oi.org/10.1016/j.dcn.2015.12.006" TargetMode="External"/><Relationship Id="rId11" Type="http://schemas.openxmlformats.org/officeDocument/2006/relationships/hyperlink" Target="https://doi.org/10.1017/S0140525X20000333" TargetMode="External"/><Relationship Id="rId24" Type="http://schemas.openxmlformats.org/officeDocument/2006/relationships/image" Target="../media/image13.png"/><Relationship Id="rId32" Type="http://schemas.openxmlformats.org/officeDocument/2006/relationships/image" Target="../media/image21.jpg"/><Relationship Id="rId5" Type="http://schemas.openxmlformats.org/officeDocument/2006/relationships/hyperlink" Target="http://dx.doi.org/10.1037/a0012955" TargetMode="External"/><Relationship Id="rId15" Type="http://schemas.openxmlformats.org/officeDocument/2006/relationships/image" Target="../media/image4.png"/><Relationship Id="rId23" Type="http://schemas.openxmlformats.org/officeDocument/2006/relationships/image" Target="../media/image12.png"/><Relationship Id="rId28" Type="http://schemas.openxmlformats.org/officeDocument/2006/relationships/image" Target="../media/image17.png"/><Relationship Id="rId10" Type="http://schemas.openxmlformats.org/officeDocument/2006/relationships/hyperlink" Target="https://doi.org/10.1093/cercor/bhq186" TargetMode="External"/><Relationship Id="rId19" Type="http://schemas.openxmlformats.org/officeDocument/2006/relationships/image" Target="../media/image8.jpg"/><Relationship Id="rId31" Type="http://schemas.openxmlformats.org/officeDocument/2006/relationships/image" Target="../media/image20.jpg"/><Relationship Id="rId4" Type="http://schemas.openxmlformats.org/officeDocument/2006/relationships/hyperlink" Target="https://doi.org/10.1016/j.dr.2007.08.003" TargetMode="External"/><Relationship Id="rId9" Type="http://schemas.openxmlformats.org/officeDocument/2006/relationships/hyperlink" Target="https://doi.org/10.1089/brain.2012.0073" TargetMode="External"/><Relationship Id="rId14" Type="http://schemas.openxmlformats.org/officeDocument/2006/relationships/image" Target="../media/image3.png"/><Relationship Id="rId22" Type="http://schemas.openxmlformats.org/officeDocument/2006/relationships/image" Target="../media/image11.png"/><Relationship Id="rId27" Type="http://schemas.openxmlformats.org/officeDocument/2006/relationships/image" Target="../media/image16.jpg"/><Relationship Id="rId30" Type="http://schemas.openxmlformats.org/officeDocument/2006/relationships/image" Target="../media/image19.png"/><Relationship Id="rId8" Type="http://schemas.openxmlformats.org/officeDocument/2006/relationships/hyperlink" Target="https://www.frontiersin.org/article/10.3389/fnhum.2020.00280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707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645458" y="501352"/>
            <a:ext cx="42563671" cy="5764538"/>
          </a:xfrm>
          <a:prstGeom prst="rect">
            <a:avLst/>
          </a:prstGeom>
          <a:gradFill>
            <a:gsLst>
              <a:gs pos="0">
                <a:srgbClr val="770000"/>
              </a:gs>
              <a:gs pos="50000">
                <a:srgbClr val="AC0000"/>
              </a:gs>
              <a:gs pos="100000">
                <a:srgbClr val="CE0000"/>
              </a:gs>
            </a:gsLst>
            <a:lin ang="16200000" scaled="0"/>
          </a:gra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When You Heard it First: Age of Exposure Affects Functional Connectivity between Auditory and Reward Networks </a:t>
            </a:r>
            <a:endParaRPr sz="7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 algn="ctr"/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Nicholas Kathios</a:t>
            </a:r>
            <a:r>
              <a:rPr lang="en-US" sz="5400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Milena Aiello Quinci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Psyche Loui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  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baseline="30000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Northeastern University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9331763" y="7933594"/>
            <a:ext cx="13877365" cy="30012481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Calibri"/>
              <a:cs typeface="Arial" panose="020B0604020202020204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Music encoded during adolescence differed in its functional connectivity patterns from that outside this time period, notably connecting the auditory network &amp; mPFC to reward regions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These preferences may reflect improved reward learning in adolescence that persists across the lifespan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Adolescent sensitivity to social reward may also account for these preferences, consistent with the Music for Social Bonding hypothesis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Future Directions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: Cross-sectional &amp; longitudinal music-listening fMRI studies; investigation of age-related differences on music reward-learning paradigms; SSA fMRI analyses in clinical populations 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Rubin, D. C., &amp;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Schulkind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M. D. (1997). The distribution of autobiographical memories across the lifespan.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Memory &amp; Cognition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25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(6), 859–866.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https://doi.org/10.3758/BF03211330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Casey, B. J., Getz, S., &amp; Galvan, A. (2008). The adolescent brain.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Review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(1), 62–77.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https://doi.org/10.1016/j.dr.2007.08.003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Steinberg, L., Albert, D., Cauffman, E.,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Banich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M., Graham, S., &amp; Woolard, J. (2008). Age differences in sensation seeking and impulsivity as indexed by behavior and self-report: Evidence for a dual systems model.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Psychology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44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(6), 1764–1778.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http://dx.doi.org/10.1037/a0012955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Casey, B.,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Galván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A., &amp; Somerville, L. H. (2016). Beyond simple models of adolescence to an integrated circuit-based account: A commentary.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Developmental Cognitive Neuroscience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17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128–130.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https://doi.org/10.1016/j.dcn.2015.12.006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Belfi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A. M., &amp; Loui, P. (2020). Musical anhedonia and rewards of music listening: Current advances and a proposed model.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Annals of the New York Academy of Sciences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1464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(1), 99–114.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https://doi.org/10.1111/nyas.14241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Wang, D., Belden, A., </a:t>
            </a:r>
            <a:r>
              <a:rPr lang="en-US" sz="1000" dirty="0" err="1"/>
              <a:t>Hanser</a:t>
            </a:r>
            <a:r>
              <a:rPr lang="en-US" sz="1000" dirty="0"/>
              <a:t>, S. B., Geddes, M. R., &amp; Loui, P. (2020). Resting-State Connectivity of Auditory and Reward Systems in Alzheimer’s Disease and Mild Cognitive Impairment. </a:t>
            </a:r>
            <a:r>
              <a:rPr lang="en-US" sz="1000" i="1" dirty="0"/>
              <a:t>Frontiers in Human Neuroscience</a:t>
            </a:r>
            <a:r>
              <a:rPr lang="en-US" sz="1000" dirty="0"/>
              <a:t>, </a:t>
            </a:r>
            <a:r>
              <a:rPr lang="en-US" sz="1000" i="1" dirty="0"/>
              <a:t>14</a:t>
            </a:r>
            <a:r>
              <a:rPr lang="en-US" sz="1000" dirty="0"/>
              <a:t>. </a:t>
            </a:r>
            <a:r>
              <a:rPr lang="en-US" sz="1000" dirty="0">
                <a:hlinkClick r:id="rId8"/>
              </a:rPr>
              <a:t>https://www.frontiersin.org/article/10.3389/fnhum.2020.00280</a:t>
            </a:r>
            <a:endParaRPr lang="en-US" sz="1000" dirty="0"/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Penny, W. D., Friston, K. J., Ashburner, J. T., </a:t>
            </a:r>
            <a:r>
              <a:rPr lang="en-US" sz="1000" dirty="0" err="1"/>
              <a:t>Kiebel</a:t>
            </a:r>
            <a:r>
              <a:rPr lang="en-US" sz="1000" dirty="0"/>
              <a:t>, S. J., &amp; Nichols, T. E. (2011). </a:t>
            </a:r>
            <a:r>
              <a:rPr lang="en-US" sz="1000" i="1" dirty="0"/>
              <a:t>Statistical Parametric Mapping: The Analysis of Functional Brain Images</a:t>
            </a:r>
            <a:r>
              <a:rPr lang="en-US" sz="1000" dirty="0"/>
              <a:t>. Elsevier.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000" dirty="0"/>
              <a:t>Whitfield-</a:t>
            </a:r>
            <a:r>
              <a:rPr lang="en-US" sz="1000" dirty="0" err="1"/>
              <a:t>Gabrieli</a:t>
            </a:r>
            <a:r>
              <a:rPr lang="en-US" sz="1000" dirty="0"/>
              <a:t>, S., &amp; Nieto-</a:t>
            </a:r>
            <a:r>
              <a:rPr lang="en-US" sz="1000" dirty="0" err="1"/>
              <a:t>Castanon</a:t>
            </a:r>
            <a:r>
              <a:rPr lang="en-US" sz="1000" dirty="0"/>
              <a:t>, A. (2012). Conn: A Functional Connectivity Toolbox for Correlated and Anticorrelated Brain Networks. </a:t>
            </a:r>
            <a:r>
              <a:rPr lang="en-US" sz="1000" i="1" dirty="0"/>
              <a:t>Brain Connectivity</a:t>
            </a:r>
            <a:r>
              <a:rPr lang="en-US" sz="1000" dirty="0"/>
              <a:t>, </a:t>
            </a:r>
            <a:r>
              <a:rPr lang="en-US" sz="1000" i="1" dirty="0"/>
              <a:t>2</a:t>
            </a:r>
            <a:r>
              <a:rPr lang="en-US" sz="1000" dirty="0"/>
              <a:t>(3), 125–141. </a:t>
            </a:r>
            <a:r>
              <a:rPr lang="en-US" sz="1000" dirty="0">
                <a:hlinkClick r:id="rId9"/>
              </a:rPr>
              <a:t>https://doi.org/10.1089/brain.2012.0073</a:t>
            </a:r>
            <a:endParaRPr lang="en-US" sz="1000" dirty="0"/>
          </a:p>
          <a:p>
            <a:pPr marL="228600" indent="-228600">
              <a:buFont typeface="+mj-lt"/>
              <a:buAutoNum type="arabicPeriod"/>
            </a:pPr>
            <a:r>
              <a:rPr lang="en-US" sz="1000" dirty="0" err="1"/>
              <a:t>Deen</a:t>
            </a:r>
            <a:r>
              <a:rPr lang="en-US" sz="1000" dirty="0"/>
              <a:t>, B., </a:t>
            </a:r>
            <a:r>
              <a:rPr lang="en-US" sz="1000" dirty="0" err="1"/>
              <a:t>Pitskel</a:t>
            </a:r>
            <a:r>
              <a:rPr lang="en-US" sz="1000" dirty="0"/>
              <a:t>, N. B., &amp; </a:t>
            </a:r>
            <a:r>
              <a:rPr lang="en-US" sz="1000" dirty="0" err="1"/>
              <a:t>Pelphrey</a:t>
            </a:r>
            <a:r>
              <a:rPr lang="en-US" sz="1000" dirty="0"/>
              <a:t>, K. A. (2011). Three Systems of Insular Functional Connectivity Identified with Cluster Analysis. </a:t>
            </a:r>
            <a:r>
              <a:rPr lang="en-US" sz="1000" i="1" dirty="0"/>
              <a:t>Cerebral Cortex</a:t>
            </a:r>
            <a:r>
              <a:rPr lang="en-US" sz="1000" dirty="0"/>
              <a:t>, </a:t>
            </a:r>
            <a:r>
              <a:rPr lang="en-US" sz="1000" i="1" dirty="0"/>
              <a:t>21</a:t>
            </a:r>
            <a:r>
              <a:rPr lang="en-US" sz="1000" dirty="0"/>
              <a:t>(7), 1498–1506. </a:t>
            </a:r>
            <a:r>
              <a:rPr lang="en-US" sz="1000" dirty="0">
                <a:hlinkClick r:id="rId10"/>
              </a:rPr>
              <a:t>https://doi.org/10.1093/cercor/bhq186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Savage, P. E., Loui, P.,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Tarr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B.,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Schachner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A.,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Glowacki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L., </a:t>
            </a:r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Mithen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S., &amp; Fitch, W. T. (2021). Music as a coevolved system for social bonding.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Behavioral and Brain Sciences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000" i="1" dirty="0">
                <a:latin typeface="Arial" panose="020B0604020202020204" pitchFamily="34" charset="0"/>
                <a:cs typeface="Arial" panose="020B0604020202020204" pitchFamily="34" charset="0"/>
              </a:rPr>
              <a:t>44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https://doi.org/10.1017/S0140525X20000333</a:t>
            </a:r>
            <a:endParaRPr lang="en-US" sz="10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We acknowledge support from Grammy Foundation, NSF-CAREER 1945436, NSF-STTR 2014870, and Kim and Glenn Campbell Foundation.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5013484" y="7993350"/>
            <a:ext cx="13877365" cy="29954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fMRI data were acquired using a Siemens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Magnetom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3T MR. Continuous acquisition was used for 1440 volumes with a fast TR of 475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ms.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Forty-eight axial slices were acquired as echo-planar imaging (EPI) functional volumes covering the whole brain (voxel size = 3 mm³).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Data were preprocessed and analyzed using SPM12 (Statistical Parametric Mapping) software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and the CONN Toolbox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For seed to whole brain functional connectivity analyses, we seeded the mPFC as defined by the CONN toolbox, the anterior Insula</a:t>
            </a:r>
            <a:r>
              <a:rPr lang="en-US" sz="3200" baseline="300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9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, and the Auditory Network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For ROI-ROI connectivity analyses, we used Reward and Auditory Networks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US" sz="3200" kern="1200" dirty="0">
                <a:solidFill>
                  <a:schemeClr val="tx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along with the mPFC &amp; anterior Insula seed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344707" y="2944337"/>
            <a:ext cx="3314379" cy="3072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A picture containing drawing&#10;&#10;Description automatically generated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37500644" y="2944337"/>
            <a:ext cx="3908614" cy="283581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645458" y="6591301"/>
            <a:ext cx="13877365" cy="1402048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Background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29342188" y="26973385"/>
            <a:ext cx="13877365" cy="1340689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Discussion 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29342188" y="33595796"/>
            <a:ext cx="13877365" cy="1618488"/>
          </a:xfrm>
          <a:prstGeom prst="rect">
            <a:avLst/>
          </a:prstGeom>
          <a:solidFill>
            <a:srgbClr val="AEABAB"/>
          </a:solidFill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8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References </a:t>
            </a:r>
            <a:endParaRPr sz="5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9302709" y="17086100"/>
            <a:ext cx="13935472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ROI-ROI Connectivity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1" name="Google Shape;121;p1"/>
          <p:cNvSpPr/>
          <p:nvPr/>
        </p:nvSpPr>
        <p:spPr>
          <a:xfrm>
            <a:off x="15004042" y="16367900"/>
            <a:ext cx="13877365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Univariate Main Effect of Age of Exposure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5" name="Google Shape;165;p1"/>
          <p:cNvSpPr/>
          <p:nvPr/>
        </p:nvSpPr>
        <p:spPr>
          <a:xfrm>
            <a:off x="15013963" y="25012941"/>
            <a:ext cx="13877365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Anterior Insula Seed-Based Connectivity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Google Shape;168;p1"/>
          <p:cNvSpPr txBox="1"/>
          <p:nvPr/>
        </p:nvSpPr>
        <p:spPr>
          <a:xfrm>
            <a:off x="15111863" y="24140552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 FDR-corrected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childhood (0-11)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9" name="Google Shape;87;p1">
            <a:extLst>
              <a:ext uri="{FF2B5EF4-FFF2-40B4-BE49-F238E27FC236}">
                <a16:creationId xmlns:a16="http://schemas.microsoft.com/office/drawing/2014/main" id="{54F7C366-E575-8F4D-8A46-DB1E95245786}"/>
              </a:ext>
            </a:extLst>
          </p:cNvPr>
          <p:cNvSpPr/>
          <p:nvPr/>
        </p:nvSpPr>
        <p:spPr>
          <a:xfrm>
            <a:off x="647416" y="7993349"/>
            <a:ext cx="13877365" cy="299527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Older adults tend to recall a disproportionately high number of autobiographical memories from their adolescence and young adulthood compared to any other time across the lifespan (the “reminiscence bump”)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This population recalls more autobiographical memories in response to music from this time and show lifelong preferences for this music: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Adolescents display relatively high sensitivity to reward, attributed to disproportionate maturation of subcortical limbic regions compared to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frontocortical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 regions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2,3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Pleasurable music listening experiences involves similar circuitry, as the anterior insula facilitates interactions between the auditory and reward systems:</a:t>
            </a:r>
            <a:r>
              <a:rPr lang="en-US" sz="3200" baseline="30000" dirty="0">
                <a:latin typeface="Arial" panose="020B0604020202020204" pitchFamily="34" charset="0"/>
                <a:cs typeface="Arial" panose="020B0604020202020204" pitchFamily="34" charset="0"/>
              </a:rPr>
              <a:t>5,6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Taken together, increased preference for music from one’s adolescence might, in part, reflect increased responsivity to &amp; connectivity of reward and auditory regions that persists across the lifespan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Arial" panose="020B0604020202020204" pitchFamily="34" charset="0"/>
                <a:cs typeface="Arial" panose="020B0604020202020204" pitchFamily="34" charset="0"/>
              </a:rPr>
              <a:t>Hypothesis: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Music first heard in listeners’ adolescence will show functional connectivity patterns that reflect this developmental trajectory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fontAlgn="base"/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18 cognitively healthy older adults (ages 54-89; </a:t>
            </a:r>
            <a:r>
              <a:rPr lang="en-US" sz="3200" i="1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</a:t>
            </a: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=66.6)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lvl="1" fontAlgn="base"/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10/18 participants completed a follow-up interview in which they reported when they thought they first heard familiar clips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Clips were categorized based on timing of exposure: 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childhood (0-11), adolescence (12-18), young adulthood (19-25), and adulthood (26-45) using self-reports &amp; Song-Specific Age (SSA)</a:t>
            </a:r>
            <a:endParaRPr lang="en-US" sz="3200" dirty="0">
              <a:solidFill>
                <a:schemeClr val="dk1"/>
              </a:solidFill>
              <a:latin typeface="Arial" panose="020B0604020202020204" pitchFamily="34" charset="0"/>
              <a:ea typeface="Helvetica Neue"/>
              <a:cs typeface="Arial" panose="020B0604020202020204" pitchFamily="34" charset="0"/>
              <a:sym typeface="Helvetica Neue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16E5CAB5-DCCF-E34B-BD79-B209AA02F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891" y="20334307"/>
            <a:ext cx="7109050" cy="4372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81BFCB3D-1580-8D4E-B588-01BE42202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8820" y="16999113"/>
            <a:ext cx="8444001" cy="1843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99D9395D-7BD1-3445-AB5E-2FB577C461C0}"/>
              </a:ext>
            </a:extLst>
          </p:cNvPr>
          <p:cNvSpPr txBox="1"/>
          <p:nvPr/>
        </p:nvSpPr>
        <p:spPr>
          <a:xfrm>
            <a:off x="18950842" y="21085269"/>
            <a:ext cx="6411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Young Adulthood (19-25):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9913EBE-AD1B-6242-9B1C-0454DFE0625F}"/>
              </a:ext>
            </a:extLst>
          </p:cNvPr>
          <p:cNvSpPr txBox="1"/>
          <p:nvPr/>
        </p:nvSpPr>
        <p:spPr>
          <a:xfrm>
            <a:off x="19038106" y="18155123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pic>
        <p:nvPicPr>
          <p:cNvPr id="186" name="Picture 185" descr="A close-up of several coins&#10;&#10;Description automatically generated with low confidence">
            <a:extLst>
              <a:ext uri="{FF2B5EF4-FFF2-40B4-BE49-F238E27FC236}">
                <a16:creationId xmlns:a16="http://schemas.microsoft.com/office/drawing/2014/main" id="{D5B70534-6EF2-F848-8C58-9E5926570A6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432528" y="18638364"/>
            <a:ext cx="13135386" cy="2312343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82BBCB9D-EE8B-444C-AB01-7799438543A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459150" y="21655553"/>
            <a:ext cx="13135396" cy="231234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7358A4B-F7E5-5B40-B4C9-294F5CA4F402}"/>
              </a:ext>
            </a:extLst>
          </p:cNvPr>
          <p:cNvSpPr txBox="1"/>
          <p:nvPr/>
        </p:nvSpPr>
        <p:spPr>
          <a:xfrm>
            <a:off x="19601548" y="34405040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sp>
        <p:nvSpPr>
          <p:cNvPr id="34" name="Google Shape;165;p1">
            <a:extLst>
              <a:ext uri="{FF2B5EF4-FFF2-40B4-BE49-F238E27FC236}">
                <a16:creationId xmlns:a16="http://schemas.microsoft.com/office/drawing/2014/main" id="{5C757C0C-62F7-8C41-A6DB-74DFE04C8888}"/>
              </a:ext>
            </a:extLst>
          </p:cNvPr>
          <p:cNvSpPr/>
          <p:nvPr/>
        </p:nvSpPr>
        <p:spPr>
          <a:xfrm>
            <a:off x="29302709" y="6539574"/>
            <a:ext cx="13943033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Auditory Network Seed-Based Connectivity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E562D72-841E-704E-B7B1-9E8B04E2B0AF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256326" y="27199322"/>
            <a:ext cx="10494046" cy="1869942"/>
          </a:xfrm>
          <a:prstGeom prst="rect">
            <a:avLst/>
          </a:prstGeom>
        </p:spPr>
      </p:pic>
      <p:pic>
        <p:nvPicPr>
          <p:cNvPr id="37" name="Picture 36" descr="A picture containing tableware&#10;&#10;Description automatically generated">
            <a:extLst>
              <a:ext uri="{FF2B5EF4-FFF2-40B4-BE49-F238E27FC236}">
                <a16:creationId xmlns:a16="http://schemas.microsoft.com/office/drawing/2014/main" id="{FA7AD4F1-5A31-8C4A-BB16-712D3C87F21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5135566" y="29905537"/>
            <a:ext cx="10494046" cy="186994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7990162-37B2-5B45-87A4-A12982E6F011}"/>
              </a:ext>
            </a:extLst>
          </p:cNvPr>
          <p:cNvSpPr txBox="1"/>
          <p:nvPr/>
        </p:nvSpPr>
        <p:spPr>
          <a:xfrm>
            <a:off x="19601547" y="29232484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54A838-5134-F64E-889F-28D596D8E22B}"/>
              </a:ext>
            </a:extLst>
          </p:cNvPr>
          <p:cNvSpPr txBox="1"/>
          <p:nvPr/>
        </p:nvSpPr>
        <p:spPr>
          <a:xfrm>
            <a:off x="19601549" y="26595698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Childhood (0-11):</a:t>
            </a:r>
          </a:p>
        </p:txBody>
      </p:sp>
      <p:sp>
        <p:nvSpPr>
          <p:cNvPr id="40" name="Google Shape;168;p1">
            <a:extLst>
              <a:ext uri="{FF2B5EF4-FFF2-40B4-BE49-F238E27FC236}">
                <a16:creationId xmlns:a16="http://schemas.microsoft.com/office/drawing/2014/main" id="{BDD7C74E-36C0-484C-9E6E-ACDB29661F07}"/>
              </a:ext>
            </a:extLst>
          </p:cNvPr>
          <p:cNvSpPr txBox="1"/>
          <p:nvPr/>
        </p:nvSpPr>
        <p:spPr>
          <a:xfrm>
            <a:off x="15178139" y="32029569"/>
            <a:ext cx="1045147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young adulthood  (19-25)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166;p1">
            <a:extLst>
              <a:ext uri="{FF2B5EF4-FFF2-40B4-BE49-F238E27FC236}">
                <a16:creationId xmlns:a16="http://schemas.microsoft.com/office/drawing/2014/main" id="{C290B3F3-5084-A94E-A544-295543C01A81}"/>
              </a:ext>
            </a:extLst>
          </p:cNvPr>
          <p:cNvSpPr/>
          <p:nvPr/>
        </p:nvSpPr>
        <p:spPr>
          <a:xfrm>
            <a:off x="645458" y="27732665"/>
            <a:ext cx="13877365" cy="1410555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Methods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2" name="Picture 16">
            <a:extLst>
              <a:ext uri="{FF2B5EF4-FFF2-40B4-BE49-F238E27FC236}">
                <a16:creationId xmlns:a16="http://schemas.microsoft.com/office/drawing/2014/main" id="{B2713061-3153-A24A-928A-7410984E25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0"/>
          <a:stretch/>
        </p:blipFill>
        <p:spPr bwMode="auto">
          <a:xfrm>
            <a:off x="791733" y="30184592"/>
            <a:ext cx="13121405" cy="4076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Google Shape;166;p1">
            <a:extLst>
              <a:ext uri="{FF2B5EF4-FFF2-40B4-BE49-F238E27FC236}">
                <a16:creationId xmlns:a16="http://schemas.microsoft.com/office/drawing/2014/main" id="{B32CE840-4FF4-3F45-ABA6-C406798B2143}"/>
              </a:ext>
            </a:extLst>
          </p:cNvPr>
          <p:cNvSpPr/>
          <p:nvPr/>
        </p:nvSpPr>
        <p:spPr>
          <a:xfrm>
            <a:off x="15004042" y="6587047"/>
            <a:ext cx="13877365" cy="1410555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fMRI Data Acquisition &amp; Regions of Interest</a:t>
            </a:r>
            <a:endParaRPr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22269-CE58-294C-8807-2DD84936586B}"/>
              </a:ext>
            </a:extLst>
          </p:cNvPr>
          <p:cNvPicPr>
            <a:picLocks noChangeAspect="1"/>
          </p:cNvPicPr>
          <p:nvPr/>
        </p:nvPicPr>
        <p:blipFill>
          <a:blip r:embed="rId21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152297" y="13516056"/>
            <a:ext cx="4933813" cy="2761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5F2B172-A6CA-6D4C-AA1A-BBDF332C5779}"/>
              </a:ext>
            </a:extLst>
          </p:cNvPr>
          <p:cNvPicPr>
            <a:picLocks noChangeAspect="1"/>
          </p:cNvPicPr>
          <p:nvPr/>
        </p:nvPicPr>
        <p:blipFill>
          <a:blip r:embed="rId2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777571" y="13502729"/>
            <a:ext cx="4933813" cy="27616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BB25595-2C20-5B46-A398-2CE20AA29D53}"/>
              </a:ext>
            </a:extLst>
          </p:cNvPr>
          <p:cNvPicPr>
            <a:picLocks noChangeAspect="1"/>
          </p:cNvPicPr>
          <p:nvPr/>
        </p:nvPicPr>
        <p:blipFill>
          <a:blip r:embed="rId23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91512" y="21125036"/>
            <a:ext cx="4986027" cy="27909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4D7974-6AAD-EE40-B6CD-315EF7FC5082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833723" y="11036595"/>
            <a:ext cx="6883821" cy="4380614"/>
          </a:xfrm>
          <a:prstGeom prst="rect">
            <a:avLst/>
          </a:prstGeom>
        </p:spPr>
      </p:pic>
      <p:sp>
        <p:nvSpPr>
          <p:cNvPr id="44" name="Google Shape;165;p1">
            <a:extLst>
              <a:ext uri="{FF2B5EF4-FFF2-40B4-BE49-F238E27FC236}">
                <a16:creationId xmlns:a16="http://schemas.microsoft.com/office/drawing/2014/main" id="{DE53BB4C-C034-A644-A7BC-F6C511C15C8C}"/>
              </a:ext>
            </a:extLst>
          </p:cNvPr>
          <p:cNvSpPr/>
          <p:nvPr/>
        </p:nvSpPr>
        <p:spPr>
          <a:xfrm>
            <a:off x="14971207" y="32834464"/>
            <a:ext cx="13943033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5200" b="1" dirty="0" err="1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mPFC</a:t>
            </a:r>
            <a:r>
              <a:rPr lang="en-US" sz="5200" b="1" dirty="0">
                <a:solidFill>
                  <a:schemeClr val="lt1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 Seed-Based Connectivity</a:t>
            </a:r>
            <a:endParaRPr lang="en-US" sz="5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Google Shape;168;p1">
            <a:extLst>
              <a:ext uri="{FF2B5EF4-FFF2-40B4-BE49-F238E27FC236}">
                <a16:creationId xmlns:a16="http://schemas.microsoft.com/office/drawing/2014/main" id="{5206588C-8F42-9A49-9435-F949F6199629}"/>
              </a:ext>
            </a:extLst>
          </p:cNvPr>
          <p:cNvSpPr txBox="1"/>
          <p:nvPr/>
        </p:nvSpPr>
        <p:spPr>
          <a:xfrm>
            <a:off x="15135566" y="37093657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 FDR-corrected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childhood (0-11), young adulthood (19-26), and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90ED8432-F119-4A4C-ABC5-0B2403A32E87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29544207" y="8541805"/>
            <a:ext cx="12894557" cy="2276856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BFBB3398-85FB-FA4E-8D73-6C5169B776C0}"/>
              </a:ext>
            </a:extLst>
          </p:cNvPr>
          <p:cNvSpPr txBox="1"/>
          <p:nvPr/>
        </p:nvSpPr>
        <p:spPr>
          <a:xfrm>
            <a:off x="33887583" y="8027172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Childhood (0-11):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AACCAEC5-F4F8-E649-836D-8D7C3B78CB94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29477931" y="11152602"/>
            <a:ext cx="12881046" cy="2274470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C86B6244-366B-0241-BD37-8A3884655469}"/>
              </a:ext>
            </a:extLst>
          </p:cNvPr>
          <p:cNvSpPr txBox="1"/>
          <p:nvPr/>
        </p:nvSpPr>
        <p:spPr>
          <a:xfrm>
            <a:off x="33491372" y="10693063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Adolescence (12-18):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8BFF19F8-CCFE-2442-B8BA-0B2067B0F725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9477931" y="13861541"/>
            <a:ext cx="12881046" cy="227447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F6511C42-A5D1-BE4C-B9A8-E0F078A998DC}"/>
              </a:ext>
            </a:extLst>
          </p:cNvPr>
          <p:cNvSpPr txBox="1"/>
          <p:nvPr/>
        </p:nvSpPr>
        <p:spPr>
          <a:xfrm>
            <a:off x="33491372" y="13304378"/>
            <a:ext cx="6411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Young Adulthood (19-25):</a:t>
            </a:r>
          </a:p>
        </p:txBody>
      </p:sp>
      <p:sp>
        <p:nvSpPr>
          <p:cNvPr id="54" name="Google Shape;168;p1">
            <a:extLst>
              <a:ext uri="{FF2B5EF4-FFF2-40B4-BE49-F238E27FC236}">
                <a16:creationId xmlns:a16="http://schemas.microsoft.com/office/drawing/2014/main" id="{C84254FE-A767-C349-A349-52E4DAC59D7C}"/>
              </a:ext>
            </a:extLst>
          </p:cNvPr>
          <p:cNvSpPr txBox="1"/>
          <p:nvPr/>
        </p:nvSpPr>
        <p:spPr>
          <a:xfrm>
            <a:off x="29360668" y="16250672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Voxel Threshold: p FDR-corrected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Arial" panose="020B0604020202020204" pitchFamily="34" charset="0"/>
                <a:ea typeface="Helvetica Neue"/>
                <a:cs typeface="Arial" panose="020B0604020202020204" pitchFamily="34" charset="0"/>
                <a:sym typeface="Helvetica Neue"/>
              </a:rPr>
              <a:t>Music from adulthood (26-45) did not survive corrections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042677-0810-7348-A0F2-EDB4CE6148A6}"/>
              </a:ext>
            </a:extLst>
          </p:cNvPr>
          <p:cNvPicPr>
            <a:picLocks noChangeAspect="1"/>
          </p:cNvPicPr>
          <p:nvPr/>
        </p:nvPicPr>
        <p:blipFill rotWithShape="1">
          <a:blip r:embed="rId28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6806" t="1347" r="36806" b="-1347"/>
          <a:stretch/>
        </p:blipFill>
        <p:spPr>
          <a:xfrm>
            <a:off x="25994408" y="34610124"/>
            <a:ext cx="2599222" cy="24787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79A76A-5F7B-3C45-A870-281ABED6E25F}"/>
              </a:ext>
            </a:extLst>
          </p:cNvPr>
          <p:cNvPicPr>
            <a:picLocks noChangeAspect="1"/>
          </p:cNvPicPr>
          <p:nvPr/>
        </p:nvPicPr>
        <p:blipFill rotWithShape="1">
          <a:blip r:embed="rId29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37969" t="869" r="37505" b="-869"/>
          <a:stretch/>
        </p:blipFill>
        <p:spPr>
          <a:xfrm>
            <a:off x="25779426" y="26885144"/>
            <a:ext cx="3214802" cy="329860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46D227AF-E425-D34B-AE37-0B804550843C}"/>
              </a:ext>
            </a:extLst>
          </p:cNvPr>
          <p:cNvSpPr/>
          <p:nvPr/>
        </p:nvSpPr>
        <p:spPr>
          <a:xfrm>
            <a:off x="25889309" y="30065654"/>
            <a:ext cx="1669308" cy="1525162"/>
          </a:xfrm>
          <a:prstGeom prst="ellipse">
            <a:avLst/>
          </a:prstGeom>
          <a:solidFill>
            <a:srgbClr val="6161E8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6F3442C8-6F6C-C64E-9359-98A61DA45E75}"/>
              </a:ext>
            </a:extLst>
          </p:cNvPr>
          <p:cNvSpPr/>
          <p:nvPr/>
        </p:nvSpPr>
        <p:spPr>
          <a:xfrm>
            <a:off x="27198260" y="30060882"/>
            <a:ext cx="1669308" cy="1525162"/>
          </a:xfrm>
          <a:prstGeom prst="ellipse">
            <a:avLst/>
          </a:prstGeom>
          <a:solidFill>
            <a:srgbClr val="F50005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7DC4D7C-0B8A-DC4B-956D-F140A39251FC}"/>
              </a:ext>
            </a:extLst>
          </p:cNvPr>
          <p:cNvSpPr txBox="1"/>
          <p:nvPr/>
        </p:nvSpPr>
        <p:spPr>
          <a:xfrm>
            <a:off x="27619787" y="30661545"/>
            <a:ext cx="146304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Adolescence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98A1D83-8AAC-E143-844B-38026AFF2755}"/>
              </a:ext>
            </a:extLst>
          </p:cNvPr>
          <p:cNvSpPr txBox="1"/>
          <p:nvPr/>
        </p:nvSpPr>
        <p:spPr>
          <a:xfrm>
            <a:off x="26013675" y="30673936"/>
            <a:ext cx="11460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Childhood</a:t>
            </a:r>
          </a:p>
        </p:txBody>
      </p:sp>
      <p:pic>
        <p:nvPicPr>
          <p:cNvPr id="13" name="Picture 12" descr="Chart, box and whisker chart&#10;&#10;Description automatically generated">
            <a:extLst>
              <a:ext uri="{FF2B5EF4-FFF2-40B4-BE49-F238E27FC236}">
                <a16:creationId xmlns:a16="http://schemas.microsoft.com/office/drawing/2014/main" id="{3E8FB29A-707A-8047-9B26-1C9BBB740C78}"/>
              </a:ext>
            </a:extLst>
          </p:cNvPr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32669792" y="22339288"/>
            <a:ext cx="7242240" cy="46086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4473EDA-655E-A049-9F11-F4A466BCF805}"/>
              </a:ext>
            </a:extLst>
          </p:cNvPr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15259514" y="34955217"/>
            <a:ext cx="10852633" cy="1931485"/>
          </a:xfrm>
          <a:prstGeom prst="rect">
            <a:avLst/>
          </a:prstGeom>
        </p:spPr>
      </p:pic>
      <p:pic>
        <p:nvPicPr>
          <p:cNvPr id="26" name="Picture 25" descr="Bar chart&#10;&#10;Description automatically generated with medium confidence">
            <a:extLst>
              <a:ext uri="{FF2B5EF4-FFF2-40B4-BE49-F238E27FC236}">
                <a16:creationId xmlns:a16="http://schemas.microsoft.com/office/drawing/2014/main" id="{FE26E08E-B75A-284F-B237-DE217573AFFA}"/>
              </a:ext>
            </a:extLst>
          </p:cNvPr>
          <p:cNvPicPr>
            <a:picLocks noChangeAspect="1"/>
          </p:cNvPicPr>
          <p:nvPr/>
        </p:nvPicPr>
        <p:blipFill rotWithShape="1">
          <a:blip r:embed="rId32"/>
          <a:srcRect l="34515" t="26397" r="42962" b="63815"/>
          <a:stretch/>
        </p:blipFill>
        <p:spPr>
          <a:xfrm>
            <a:off x="25414821" y="24110672"/>
            <a:ext cx="2743200" cy="670031"/>
          </a:xfrm>
          <a:prstGeom prst="rect">
            <a:avLst/>
          </a:prstGeom>
        </p:spPr>
      </p:pic>
      <p:pic>
        <p:nvPicPr>
          <p:cNvPr id="28" name="Picture 2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E7D6AB-886D-A543-87E0-3A8DE60FFACB}"/>
              </a:ext>
            </a:extLst>
          </p:cNvPr>
          <p:cNvPicPr>
            <a:picLocks noChangeAspect="1"/>
          </p:cNvPicPr>
          <p:nvPr/>
        </p:nvPicPr>
        <p:blipFill rotWithShape="1">
          <a:blip r:embed="rId33"/>
          <a:srcRect l="41484" t="18305" r="35277" b="72442"/>
          <a:stretch/>
        </p:blipFill>
        <p:spPr>
          <a:xfrm>
            <a:off x="25889309" y="36801122"/>
            <a:ext cx="2830285" cy="6334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44794A5-C7AA-5843-8018-A3736AA40683}"/>
              </a:ext>
            </a:extLst>
          </p:cNvPr>
          <p:cNvPicPr>
            <a:picLocks noChangeAspect="1"/>
          </p:cNvPicPr>
          <p:nvPr/>
        </p:nvPicPr>
        <p:blipFill rotWithShape="1">
          <a:blip r:embed="rId34"/>
          <a:srcRect t="5205" b="46332"/>
          <a:stretch/>
        </p:blipFill>
        <p:spPr>
          <a:xfrm>
            <a:off x="29799410" y="18757118"/>
            <a:ext cx="12983003" cy="353639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2489</TotalTime>
  <Words>1305</Words>
  <Application>Microsoft Macintosh PowerPoint</Application>
  <PresentationFormat>Custom</PresentationFormat>
  <Paragraphs>169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Helvetica Neue</vt:lpstr>
      <vt:lpstr>Calibri</vt:lpstr>
      <vt:lpstr>Arial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Microsoft Office User</cp:lastModifiedBy>
  <cp:revision>36</cp:revision>
  <dcterms:created xsi:type="dcterms:W3CDTF">2021-02-08T14:55:12Z</dcterms:created>
  <dcterms:modified xsi:type="dcterms:W3CDTF">2022-04-13T20:00:53Z</dcterms:modified>
</cp:coreProperties>
</file>